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13716000" cx="24384000"/>
  <p:notesSz cx="6858000" cy="9144000"/>
  <p:embeddedFontLs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85d91032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4685d91032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9b059943f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49b059943f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312f73b2d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4312f73b2d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9b059943f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49b059943f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 type="tx">
  <p:cSld name="TITLE_AND_BODY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5619823" y="12448463"/>
            <a:ext cx="534578" cy="52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689100" y="1778000"/>
            <a:ext cx="21005799" cy="101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55880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55880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55880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None/>
              <a:defRPr b="0" i="1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699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1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699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1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69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1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69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 Light"/>
              <a:buChar char="•"/>
              <a:defRPr b="0" i="1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55880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55880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55880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>
            <p:ph idx="2" type="pic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6"/>
          <p:cNvGrpSpPr/>
          <p:nvPr/>
        </p:nvGrpSpPr>
        <p:grpSpPr>
          <a:xfrm>
            <a:off x="18285600" y="11463948"/>
            <a:ext cx="3016806" cy="2205349"/>
            <a:chOff x="0" y="0"/>
            <a:chExt cx="3016805" cy="2205348"/>
          </a:xfrm>
        </p:grpSpPr>
        <p:sp>
          <p:nvSpPr>
            <p:cNvPr id="64" name="Google Shape;64;p16"/>
            <p:cNvSpPr txBox="1"/>
            <p:nvPr/>
          </p:nvSpPr>
          <p:spPr>
            <a:xfrm>
              <a:off x="0" y="1527201"/>
              <a:ext cx="3016805" cy="678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200"/>
                <a:buFont typeface="Verdana"/>
                <a:buNone/>
              </a:pPr>
              <a:r>
                <a:rPr b="1" i="0" lang="en-US" sz="3200" u="none" cap="none" strike="noStrike">
                  <a:solidFill>
                    <a:srgbClr val="CC0000"/>
                  </a:solidFill>
                  <a:latin typeface="Verdana"/>
                  <a:ea typeface="Verdana"/>
                  <a:cs typeface="Verdana"/>
                  <a:sym typeface="Verdana"/>
                </a:rPr>
                <a:t>#boston</a:t>
              </a:r>
              <a:r>
                <a:rPr b="1" i="0" lang="en-US" sz="32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chi</a:t>
              </a:r>
              <a:endParaRPr/>
            </a:p>
          </p:txBody>
        </p:sp>
        <p:pic>
          <p:nvPicPr>
            <p:cNvPr descr="Google Shape;60;p15" id="65" name="Google Shape;65;p16"/>
            <p:cNvPicPr preferRelativeResize="0"/>
            <p:nvPr/>
          </p:nvPicPr>
          <p:blipFill rotWithShape="1">
            <a:blip r:embed="rId2">
              <a:alphaModFix/>
            </a:blip>
            <a:srcRect b="38671" l="0" r="0" t="0"/>
            <a:stretch/>
          </p:blipFill>
          <p:spPr>
            <a:xfrm>
              <a:off x="117300" y="0"/>
              <a:ext cx="2725204" cy="15726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15619823" y="12448463"/>
            <a:ext cx="534578" cy="52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 2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7"/>
          <p:cNvGrpSpPr/>
          <p:nvPr/>
        </p:nvGrpSpPr>
        <p:grpSpPr>
          <a:xfrm>
            <a:off x="18285598" y="11463948"/>
            <a:ext cx="3016807" cy="2205348"/>
            <a:chOff x="0" y="0"/>
            <a:chExt cx="3016806" cy="2205347"/>
          </a:xfrm>
        </p:grpSpPr>
        <p:sp>
          <p:nvSpPr>
            <p:cNvPr id="69" name="Google Shape;69;p17"/>
            <p:cNvSpPr txBox="1"/>
            <p:nvPr/>
          </p:nvSpPr>
          <p:spPr>
            <a:xfrm>
              <a:off x="0" y="1527200"/>
              <a:ext cx="3016806" cy="678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200"/>
                <a:buFont typeface="Verdana"/>
                <a:buNone/>
              </a:pPr>
              <a:r>
                <a:rPr b="1" i="0" lang="en-US" sz="3200" u="none" cap="none" strike="noStrike">
                  <a:solidFill>
                    <a:srgbClr val="CC0000"/>
                  </a:solidFill>
                  <a:latin typeface="Verdana"/>
                  <a:ea typeface="Verdana"/>
                  <a:cs typeface="Verdana"/>
                  <a:sym typeface="Verdana"/>
                </a:rPr>
                <a:t>#boston</a:t>
              </a:r>
              <a:r>
                <a:rPr b="1" i="0" lang="en-US" sz="32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chi</a:t>
              </a:r>
              <a:endParaRPr/>
            </a:p>
          </p:txBody>
        </p:sp>
        <p:pic>
          <p:nvPicPr>
            <p:cNvPr descr="Google Shape;65;p16" id="70" name="Google Shape;70;p17"/>
            <p:cNvPicPr preferRelativeResize="0"/>
            <p:nvPr/>
          </p:nvPicPr>
          <p:blipFill rotWithShape="1">
            <a:blip r:embed="rId2">
              <a:alphaModFix/>
            </a:blip>
            <a:srcRect b="38671" l="0" r="0" t="0"/>
            <a:stretch/>
          </p:blipFill>
          <p:spPr>
            <a:xfrm>
              <a:off x="117299" y="0"/>
              <a:ext cx="2725208" cy="15726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15619823" y="12448463"/>
            <a:ext cx="534578" cy="52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 2">
  <p:cSld name="TITLE_AND_BODY 2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419600" y="4548959"/>
            <a:ext cx="15541924" cy="2936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3962400" y="3209756"/>
            <a:ext cx="16456319" cy="9048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15619823" y="12448463"/>
            <a:ext cx="534578" cy="52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Bullets">
  <p:cSld name="1_Title &amp; Bulle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214978" y="2464274"/>
            <a:ext cx="21952776" cy="192752"/>
          </a:xfrm>
          <a:prstGeom prst="rect">
            <a:avLst/>
          </a:prstGeom>
          <a:solidFill>
            <a:srgbClr val="1B3E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Avenir"/>
              <a:buNone/>
              <a:defRPr b="0" i="0" sz="8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216245" y="3516848"/>
            <a:ext cx="18290959" cy="8335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6096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  <a:defRPr b="0" i="0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609600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  <a:defRPr b="0" i="0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609600" lvl="2" marL="1371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  <a:defRPr b="0" i="0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609600" lvl="3" marL="18288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  <a:defRPr b="0" i="0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609600" lvl="4" marL="22860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  <a:defRPr b="0" i="0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3759147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>
            <p:ph idx="2" type="pic"/>
          </p:nvPr>
        </p:nvSpPr>
        <p:spPr>
          <a:xfrm>
            <a:off x="3125965" y="673100"/>
            <a:ext cx="18135605" cy="8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00"/>
              <a:buFont typeface="Helvetica Neue Light"/>
              <a:buNone/>
              <a:defRPr b="0" i="0" sz="8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55880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55880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55880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>
            <p:ph idx="2" type="pic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514350" lvl="0" marL="4572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 Light"/>
              <a:buChar char="•"/>
              <a:defRPr b="0" i="0" sz="4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514350" lvl="1" marL="9144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 Light"/>
              <a:buChar char="•"/>
              <a:defRPr b="0" i="0" sz="4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14350" lvl="2" marL="13716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 Light"/>
              <a:buChar char="•"/>
              <a:defRPr b="0" i="0" sz="4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514350" lvl="3" marL="18288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 Light"/>
              <a:buChar char="•"/>
              <a:defRPr b="0" i="0" sz="4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514350" lvl="4" marL="22860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 Light"/>
              <a:buChar char="•"/>
              <a:defRPr b="0" i="0" sz="45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55880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55880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55880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5588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588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5588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5588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elvetica Neue Light"/>
              <a:buChar char="•"/>
              <a:defRPr b="0" i="0" sz="5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9.png"/><Relationship Id="rId13" Type="http://schemas.openxmlformats.org/officeDocument/2006/relationships/image" Target="../media/image1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9.jpg"/><Relationship Id="rId7" Type="http://schemas.openxmlformats.org/officeDocument/2006/relationships/image" Target="../media/image12.jp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6288" y="1861474"/>
            <a:ext cx="7739849" cy="51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>
            <p:ph type="title"/>
          </p:nvPr>
        </p:nvSpPr>
        <p:spPr>
          <a:xfrm>
            <a:off x="1216245" y="1151667"/>
            <a:ext cx="21951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lang="en-US" sz="7000"/>
              <a:t>Sponsors</a:t>
            </a:r>
            <a:endParaRPr/>
          </a:p>
        </p:txBody>
      </p:sp>
      <p:pic>
        <p:nvPicPr>
          <p:cNvPr descr="Picture 3" id="82" name="Google Shape;82;p19"/>
          <p:cNvPicPr preferRelativeResize="0"/>
          <p:nvPr/>
        </p:nvPicPr>
        <p:blipFill rotWithShape="1">
          <a:blip r:embed="rId4">
            <a:alphaModFix/>
          </a:blip>
          <a:srcRect b="0" l="0" r="59708" t="0"/>
          <a:stretch/>
        </p:blipFill>
        <p:spPr>
          <a:xfrm>
            <a:off x="14741025" y="8511550"/>
            <a:ext cx="6707275" cy="38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3225" y="8672125"/>
            <a:ext cx="7182852" cy="37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3225" y="3893827"/>
            <a:ext cx="7290375" cy="37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61200" y="6029900"/>
            <a:ext cx="6850014" cy="14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/>
        </p:nvSpPr>
        <p:spPr>
          <a:xfrm>
            <a:off x="1216242" y="8037210"/>
            <a:ext cx="90792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000"/>
              <a:buFont typeface="Avenir"/>
              <a:buNone/>
            </a:pPr>
            <a:r>
              <a:rPr b="0" i="0" lang="en-US" sz="6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Sign up at 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BostonCHI.org / hotjobs</a:t>
            </a:r>
            <a:endParaRPr/>
          </a:p>
        </p:txBody>
      </p:sp>
      <p:pic>
        <p:nvPicPr>
          <p:cNvPr descr="purepng.com-fire-flamefire-flameseffectsfirehotflameheat-221519330402x1lug-1.png" id="204" name="Google Shape;2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613" y="6545722"/>
            <a:ext cx="2547733" cy="239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epng.com-fire-flamefire-flameseffectsfirehotflameheat-221519330426jmrve.png" id="205" name="Google Shape;20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1216" y="7052026"/>
            <a:ext cx="1765800" cy="2065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b="0" i="0" lang="en-US" sz="7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Hot Jobs </a:t>
            </a:r>
            <a:r>
              <a:rPr lang="en-US" sz="6000">
                <a:solidFill>
                  <a:schemeClr val="lt1"/>
                </a:solidFill>
              </a:rPr>
              <a:t>— for members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1216250" y="3516848"/>
            <a:ext cx="18291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1" lang="en-US">
                <a:solidFill>
                  <a:srgbClr val="FFFFFF"/>
                </a:solidFill>
              </a:rPr>
              <a:t>More than </a:t>
            </a:r>
            <a:r>
              <a:rPr b="1" i="0" lang="en-US" sz="6000" u="none" cap="none" strike="noStrike">
                <a:solidFill>
                  <a:srgbClr val="C17017"/>
                </a:solidFill>
                <a:latin typeface="Avenir"/>
                <a:ea typeface="Avenir"/>
                <a:cs typeface="Avenir"/>
                <a:sym typeface="Avenir"/>
              </a:rPr>
              <a:t>20 </a:t>
            </a: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new jobs per month (WOW!)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7;p25" id="212" name="Google Shape;2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030" y="5968276"/>
            <a:ext cx="15957894" cy="77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>
            <p:ph type="title"/>
          </p:nvPr>
        </p:nvSpPr>
        <p:spPr>
          <a:xfrm>
            <a:off x="1216245" y="1151667"/>
            <a:ext cx="21951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lang="en-US" sz="7000"/>
              <a:t>Hiring?</a:t>
            </a:r>
            <a:endParaRPr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1216247" y="3516848"/>
            <a:ext cx="66750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Raise your hand</a:t>
            </a:r>
            <a:r>
              <a:rPr lang="en-US"/>
              <a:t>!</a:t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13205725" y="3168200"/>
            <a:ext cx="10405800" cy="2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-US"/>
              <a:t>And send any postings to hotjobs@bostonchi.org...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39;p24" id="220" name="Google Shape;2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9134" y="5945106"/>
            <a:ext cx="15967143" cy="778398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lang="en-US" sz="7000"/>
              <a:t>Looking?</a:t>
            </a:r>
            <a:endParaRPr/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1216245" y="3516848"/>
            <a:ext cx="18290959" cy="833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-US"/>
              <a:t>Raise your other hand!!!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b="0" i="0" lang="en-US" sz="7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Other </a:t>
            </a:r>
            <a:r>
              <a:rPr lang="en-US" sz="7000"/>
              <a:t>a</a:t>
            </a:r>
            <a:r>
              <a:rPr b="0" i="0" lang="en-US" sz="7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nnouncements?</a:t>
            </a:r>
            <a:endParaRPr/>
          </a:p>
        </p:txBody>
      </p:sp>
      <p:sp>
        <p:nvSpPr>
          <p:cNvPr id="228" name="Google Shape;228;p31"/>
          <p:cNvSpPr txBox="1"/>
          <p:nvPr>
            <p:ph idx="1" type="body"/>
          </p:nvPr>
        </p:nvSpPr>
        <p:spPr>
          <a:xfrm>
            <a:off x="1216244" y="3657524"/>
            <a:ext cx="22098145" cy="833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Now’s your time to shine…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32"/>
          <p:cNvGrpSpPr/>
          <p:nvPr/>
        </p:nvGrpSpPr>
        <p:grpSpPr>
          <a:xfrm>
            <a:off x="14702153" y="8262907"/>
            <a:ext cx="8465700" cy="5039100"/>
            <a:chOff x="0" y="-1"/>
            <a:chExt cx="8465700" cy="5039100"/>
          </a:xfrm>
        </p:grpSpPr>
        <p:sp>
          <p:nvSpPr>
            <p:cNvPr id="234" name="Google Shape;234;p32"/>
            <p:cNvSpPr/>
            <p:nvPr/>
          </p:nvSpPr>
          <p:spPr>
            <a:xfrm>
              <a:off x="0" y="-1"/>
              <a:ext cx="8465700" cy="50391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t/>
              </a:r>
              <a:endParaRPr b="0" i="0" sz="4000" u="none" cap="none" strike="noStrike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32"/>
            <p:cNvSpPr txBox="1"/>
            <p:nvPr/>
          </p:nvSpPr>
          <p:spPr>
            <a:xfrm>
              <a:off x="0" y="742876"/>
              <a:ext cx="8465700" cy="35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rPr lang="en-US" sz="6000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Tue, January 29, 2019, 6:00pm – 9:30pm</a:t>
              </a:r>
              <a:endParaRPr/>
            </a:p>
          </p:txBody>
        </p:sp>
      </p:grpSp>
      <p:sp>
        <p:nvSpPr>
          <p:cNvPr id="236" name="Google Shape;236;p32"/>
          <p:cNvSpPr txBox="1"/>
          <p:nvPr>
            <p:ph type="title"/>
          </p:nvPr>
        </p:nvSpPr>
        <p:spPr>
          <a:xfrm>
            <a:off x="1216245" y="1151667"/>
            <a:ext cx="21951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lang="en-US" sz="7000"/>
              <a:t>Save the date!</a:t>
            </a:r>
            <a:endParaRPr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1309950" y="3260100"/>
            <a:ext cx="12614700" cy="86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Annual Winter Boston Interactions Party!</a:t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Food and Drink</a:t>
            </a:r>
            <a:endParaRPr sz="48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Appetizers and hors-d'oeuvres will be provided. There will be a cash bar.</a:t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14489453" y="3210421"/>
            <a:ext cx="84657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4000"/>
              <a:buFont typeface="Avenir"/>
              <a:buNone/>
            </a:pPr>
            <a:r>
              <a:t/>
            </a:r>
            <a:endParaRPr sz="3600"/>
          </a:p>
        </p:txBody>
      </p:sp>
      <p:grpSp>
        <p:nvGrpSpPr>
          <p:cNvPr id="239" name="Google Shape;239;p32"/>
          <p:cNvGrpSpPr/>
          <p:nvPr/>
        </p:nvGrpSpPr>
        <p:grpSpPr>
          <a:xfrm>
            <a:off x="14702153" y="2814082"/>
            <a:ext cx="8465700" cy="5039100"/>
            <a:chOff x="0" y="-1"/>
            <a:chExt cx="8465700" cy="5039100"/>
          </a:xfrm>
        </p:grpSpPr>
        <p:sp>
          <p:nvSpPr>
            <p:cNvPr id="240" name="Google Shape;240;p32"/>
            <p:cNvSpPr/>
            <p:nvPr/>
          </p:nvSpPr>
          <p:spPr>
            <a:xfrm>
              <a:off x="0" y="-1"/>
              <a:ext cx="8465700" cy="50391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t/>
              </a:r>
              <a:endParaRPr b="0" i="0" sz="4000" u="none" cap="none" strike="noStrike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32"/>
            <p:cNvSpPr txBox="1"/>
            <p:nvPr/>
          </p:nvSpPr>
          <p:spPr>
            <a:xfrm>
              <a:off x="0" y="742876"/>
              <a:ext cx="8465700" cy="35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rPr lang="en-US" sz="3600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The Asgard</a:t>
              </a:r>
              <a:endParaRPr sz="3600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rPr lang="en-US" sz="3600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350 Mass Ave. </a:t>
              </a:r>
              <a:endParaRPr sz="3600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rPr lang="en-US" sz="3600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(Between Central Sq. &amp; MIT)</a:t>
              </a:r>
              <a:endParaRPr sz="3600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rPr lang="en-US" sz="3600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Cambridge</a:t>
              </a:r>
              <a:endParaRPr sz="6000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/>
        </p:nvSpPr>
        <p:spPr>
          <a:xfrm>
            <a:off x="14279125" y="9598400"/>
            <a:ext cx="74637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</a:pPr>
            <a:r>
              <a:rPr lang="en-US" sz="6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Jared Spool</a:t>
            </a:r>
            <a:endParaRPr sz="6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</a:pPr>
            <a:r>
              <a:rPr lang="en-US" sz="6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Centre Center</a:t>
            </a:r>
            <a:endParaRPr sz="6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1216250" y="6838200"/>
            <a:ext cx="128133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4000"/>
              <a:buFont typeface="Avenir"/>
              <a:buNone/>
            </a:pPr>
            <a:r>
              <a:rPr lang="en-US" sz="8000">
                <a:solidFill>
                  <a:srgbClr val="0099FF"/>
                </a:solidFill>
                <a:latin typeface="Avenir"/>
                <a:ea typeface="Avenir"/>
                <a:cs typeface="Avenir"/>
                <a:sym typeface="Avenir"/>
              </a:rPr>
              <a:t>Why Is Hiring Great UX Professionals So Damn Challenging?</a:t>
            </a:r>
            <a:endParaRPr/>
          </a:p>
        </p:txBody>
      </p:sp>
      <p:sp>
        <p:nvSpPr>
          <p:cNvPr id="248" name="Google Shape;248;p33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b="0" i="0" lang="en-US" sz="7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Next BostonCHI </a:t>
            </a:r>
            <a:r>
              <a:rPr lang="en-US" sz="7000"/>
              <a:t>m</a:t>
            </a:r>
            <a:r>
              <a:rPr b="0" i="0" lang="en-US" sz="7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eeting</a:t>
            </a:r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1216245" y="3516850"/>
            <a:ext cx="13648617" cy="3041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1" lang="en-US"/>
              <a:t>Thursday</a:t>
            </a:r>
            <a:r>
              <a:rPr b="1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b="1" lang="en-US"/>
              <a:t>Jan</a:t>
            </a:r>
            <a:r>
              <a:rPr b="1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/>
              <a:t>17</a:t>
            </a:r>
            <a:r>
              <a:rPr b="1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201</a:t>
            </a:r>
            <a:r>
              <a:rPr b="1" lang="en-US"/>
              <a:t>9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-US"/>
              <a:t>Vistaprint</a:t>
            </a:r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3466" y="2991193"/>
            <a:ext cx="7875000" cy="5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/>
          <p:nvPr/>
        </p:nvSpPr>
        <p:spPr>
          <a:xfrm>
            <a:off x="1381056" y="2464274"/>
            <a:ext cx="21621888" cy="178808"/>
          </a:xfrm>
          <a:prstGeom prst="rect">
            <a:avLst/>
          </a:prstGeom>
          <a:solidFill>
            <a:srgbClr val="1B3E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85;p19" id="257" name="Google Shape;25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09" y="4051441"/>
            <a:ext cx="5793312" cy="77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1216249" y="3516850"/>
            <a:ext cx="15155100" cy="8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Please turn </a:t>
            </a:r>
            <a:r>
              <a:rPr b="0" i="0" lang="en-US" sz="6000" u="none" cap="none" strike="noStrike">
                <a:solidFill>
                  <a:srgbClr val="D8981E"/>
                </a:solidFill>
                <a:latin typeface="Avenir"/>
                <a:ea typeface="Avenir"/>
                <a:cs typeface="Avenir"/>
                <a:sym typeface="Avenir"/>
              </a:rPr>
              <a:t>off</a:t>
            </a: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or use silent mode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(thank you!)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/>
        </p:nvSpPr>
        <p:spPr>
          <a:xfrm>
            <a:off x="5" y="6963925"/>
            <a:ext cx="24270000" cy="17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</a:pPr>
            <a:r>
              <a:rPr lang="en-US" sz="6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Dana Ortegón &amp; </a:t>
            </a:r>
            <a:r>
              <a:rPr lang="en-US" sz="6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Priyama Bari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</a:pPr>
            <a:r>
              <a:rPr lang="en-US" sz="6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Mad*Pow</a:t>
            </a:r>
            <a:endParaRPr/>
          </a:p>
        </p:txBody>
      </p:sp>
      <p:sp>
        <p:nvSpPr>
          <p:cNvPr id="264" name="Google Shape;264;p35"/>
          <p:cNvSpPr txBox="1"/>
          <p:nvPr/>
        </p:nvSpPr>
        <p:spPr>
          <a:xfrm>
            <a:off x="-50" y="10397500"/>
            <a:ext cx="24384000" cy="23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4000"/>
              <a:buFont typeface="Avenir"/>
              <a:buNone/>
            </a:pPr>
            <a:r>
              <a:rPr lang="en-US" sz="8000">
                <a:solidFill>
                  <a:srgbClr val="0099FF"/>
                </a:solidFill>
                <a:latin typeface="Avenir"/>
                <a:ea typeface="Avenir"/>
                <a:cs typeface="Avenir"/>
                <a:sym typeface="Avenir"/>
              </a:rPr>
              <a:t>Agile Behavior-Based Personas for Better Designs</a:t>
            </a: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675" y="1864325"/>
            <a:ext cx="10014550" cy="4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9;p18" id="270" name="Google Shape;270;p36"/>
          <p:cNvPicPr preferRelativeResize="0"/>
          <p:nvPr/>
        </p:nvPicPr>
        <p:blipFill rotWithShape="1">
          <a:blip r:embed="rId3">
            <a:alphaModFix/>
          </a:blip>
          <a:srcRect b="0" l="3066" r="0" t="0"/>
          <a:stretch/>
        </p:blipFill>
        <p:spPr>
          <a:xfrm>
            <a:off x="3052960" y="971425"/>
            <a:ext cx="18278253" cy="969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/>
        </p:nvSpPr>
        <p:spPr>
          <a:xfrm>
            <a:off x="3052960" y="10403579"/>
            <a:ext cx="18278080" cy="1742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DFF"/>
              </a:buClr>
              <a:buSzPts val="5000"/>
              <a:buFont typeface="Avenir"/>
              <a:buNone/>
            </a:pPr>
            <a:r>
              <a:rPr b="0" i="0" lang="en-US" sz="5000" u="none" cap="none" strike="noStrike">
                <a:solidFill>
                  <a:srgbClr val="FFFDFF"/>
                </a:solidFill>
                <a:latin typeface="Avenir"/>
                <a:ea typeface="Avenir"/>
                <a:cs typeface="Avenir"/>
                <a:sym typeface="Avenir"/>
              </a:rPr>
              <a:t>A Research and Design Community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5000"/>
              <a:buFont typeface="Avenir"/>
              <a:buNone/>
            </a:pPr>
            <a:r>
              <a:rPr b="0" i="0" lang="en-US" sz="5000" u="none" cap="none" strike="noStrike">
                <a:solidFill>
                  <a:srgbClr val="808080"/>
                </a:solidFill>
                <a:latin typeface="Avenir"/>
                <a:ea typeface="Avenir"/>
                <a:cs typeface="Avenir"/>
                <a:sym typeface="Avenir"/>
              </a:rPr>
              <a:t>Making Technology Work for People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9;p18" id="91" name="Google Shape;91;p20"/>
          <p:cNvPicPr preferRelativeResize="0"/>
          <p:nvPr/>
        </p:nvPicPr>
        <p:blipFill rotWithShape="1">
          <a:blip r:embed="rId3">
            <a:alphaModFix/>
          </a:blip>
          <a:srcRect b="0" l="3066" r="0" t="0"/>
          <a:stretch/>
        </p:blipFill>
        <p:spPr>
          <a:xfrm>
            <a:off x="3052960" y="971425"/>
            <a:ext cx="18278253" cy="969776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/>
        </p:nvSpPr>
        <p:spPr>
          <a:xfrm>
            <a:off x="3052960" y="10403579"/>
            <a:ext cx="18278080" cy="1742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DFF"/>
              </a:buClr>
              <a:buSzPts val="5000"/>
              <a:buFont typeface="Avenir"/>
              <a:buNone/>
            </a:pPr>
            <a:r>
              <a:rPr b="0" i="0" lang="en-US" sz="5000" u="none" cap="none" strike="noStrike">
                <a:solidFill>
                  <a:srgbClr val="FFFDFF"/>
                </a:solidFill>
                <a:latin typeface="Avenir"/>
                <a:ea typeface="Avenir"/>
                <a:cs typeface="Avenir"/>
                <a:sym typeface="Avenir"/>
              </a:rPr>
              <a:t>A Research and Design Community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5000"/>
              <a:buFont typeface="Avenir"/>
              <a:buNone/>
            </a:pPr>
            <a:r>
              <a:rPr b="0" i="0" lang="en-US" sz="5000" u="none" cap="none" strike="noStrike">
                <a:solidFill>
                  <a:srgbClr val="808080"/>
                </a:solidFill>
                <a:latin typeface="Avenir"/>
                <a:ea typeface="Avenir"/>
                <a:cs typeface="Avenir"/>
                <a:sym typeface="Avenir"/>
              </a:rPr>
              <a:t>Making Technology Work for People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6767520" y="2740400"/>
            <a:ext cx="108489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Avenir"/>
              <a:buNone/>
            </a:pPr>
            <a:r>
              <a:rPr b="1" i="0" lang="en-US" sz="1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Welcome!</a:t>
            </a:r>
            <a:endParaRPr/>
          </a:p>
        </p:txBody>
      </p:sp>
      <p:sp>
        <p:nvSpPr>
          <p:cNvPr id="98" name="Google Shape;98;p21"/>
          <p:cNvSpPr/>
          <p:nvPr/>
        </p:nvSpPr>
        <p:spPr>
          <a:xfrm>
            <a:off x="4004619" y="7251327"/>
            <a:ext cx="1270003" cy="1270003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38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3659206" y="8272615"/>
            <a:ext cx="1960829" cy="1960829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38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3268016" y="9586017"/>
            <a:ext cx="2743208" cy="2743211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338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1533929" y="8344920"/>
            <a:ext cx="783559" cy="78356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1188516" y="8980727"/>
            <a:ext cx="1474386" cy="1474386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797325" y="10061684"/>
            <a:ext cx="2256765" cy="2256767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4513998" y="12344034"/>
            <a:ext cx="251243" cy="1270003"/>
          </a:xfrm>
          <a:prstGeom prst="rect">
            <a:avLst/>
          </a:prstGeom>
          <a:solidFill>
            <a:srgbClr val="1338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1800087" y="12278507"/>
            <a:ext cx="251243" cy="1401056"/>
          </a:xfrm>
          <a:prstGeom prst="rect">
            <a:avLst/>
          </a:pr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20234363" y="8290300"/>
            <a:ext cx="783560" cy="78356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7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19888950" y="8926107"/>
            <a:ext cx="1474386" cy="1474386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7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19497759" y="10007064"/>
            <a:ext cx="2256767" cy="2256767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7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20500522" y="12223887"/>
            <a:ext cx="251243" cy="1401056"/>
          </a:xfrm>
          <a:prstGeom prst="rect">
            <a:avLst/>
          </a:prstGeom>
          <a:solidFill>
            <a:srgbClr val="157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17548881" y="10973950"/>
            <a:ext cx="1331746" cy="1331746"/>
          </a:xfrm>
          <a:prstGeom prst="roundRect">
            <a:avLst>
              <a:gd fmla="val 15000" name="adj"/>
            </a:avLst>
          </a:prstGeom>
          <a:solidFill>
            <a:srgbClr val="193C7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18089134" y="11795166"/>
            <a:ext cx="251243" cy="1853080"/>
          </a:xfrm>
          <a:prstGeom prst="rect">
            <a:avLst/>
          </a:prstGeom>
          <a:solidFill>
            <a:srgbClr val="193C7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22712458" y="11795166"/>
            <a:ext cx="251243" cy="1853080"/>
          </a:xfrm>
          <a:prstGeom prst="rect">
            <a:avLst/>
          </a:prstGeom>
          <a:solidFill>
            <a:srgbClr val="134F7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21911538" y="9977208"/>
            <a:ext cx="1853083" cy="1853083"/>
          </a:xfrm>
          <a:prstGeom prst="ellipse">
            <a:avLst/>
          </a:prstGeom>
          <a:solidFill>
            <a:srgbClr val="134F7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7026070" y="12348316"/>
            <a:ext cx="251241" cy="1261441"/>
          </a:xfrm>
          <a:prstGeom prst="rect">
            <a:avLst/>
          </a:prstGeom>
          <a:solidFill>
            <a:srgbClr val="0D4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6225149" y="10530357"/>
            <a:ext cx="1853083" cy="1853083"/>
          </a:xfrm>
          <a:prstGeom prst="ellipse">
            <a:avLst/>
          </a:prstGeom>
          <a:solidFill>
            <a:srgbClr val="0D4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9;p18" id="116" name="Google Shape;116;p21"/>
          <p:cNvPicPr preferRelativeResize="0"/>
          <p:nvPr/>
        </p:nvPicPr>
        <p:blipFill rotWithShape="1">
          <a:blip r:embed="rId3">
            <a:alphaModFix/>
          </a:blip>
          <a:srcRect b="10925" l="21942" r="19085" t="70281"/>
          <a:stretch/>
        </p:blipFill>
        <p:spPr>
          <a:xfrm>
            <a:off x="10453488" y="5707176"/>
            <a:ext cx="3477023" cy="5697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8419155" y="10857637"/>
            <a:ext cx="1474385" cy="1474386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9030726" y="12274318"/>
            <a:ext cx="251243" cy="1401055"/>
          </a:xfrm>
          <a:prstGeom prst="rect">
            <a:avLst/>
          </a:pr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8674041" y="10126660"/>
            <a:ext cx="964609" cy="96461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8855023" y="9604271"/>
            <a:ext cx="602648" cy="602648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74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1381056" y="2464274"/>
            <a:ext cx="21621888" cy="178808"/>
          </a:xfrm>
          <a:prstGeom prst="rect">
            <a:avLst/>
          </a:prstGeom>
          <a:solidFill>
            <a:srgbClr val="1B3E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1216244" y="3938880"/>
            <a:ext cx="15524310" cy="5246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1016000" lvl="0" marL="10160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</a:pPr>
            <a:r>
              <a:rPr lang="en-US"/>
              <a:t>A</a:t>
            </a: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nnouncements</a:t>
            </a:r>
            <a:endParaRPr/>
          </a:p>
          <a:p>
            <a:pPr indent="-1016000" lvl="0" marL="10160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</a:pPr>
            <a:r>
              <a:rPr lang="en-US"/>
              <a:t>Our g</a:t>
            </a: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uest speaker</a:t>
            </a:r>
            <a:endParaRPr/>
          </a:p>
          <a:p>
            <a:pPr indent="-1016000" lvl="0" marL="10160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•"/>
            </a:pP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CHI dessert</a:t>
            </a:r>
            <a:endParaRPr/>
          </a:p>
        </p:txBody>
      </p:sp>
      <p:pic>
        <p:nvPicPr>
          <p:cNvPr descr="Picture 13"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37608" y="3980346"/>
            <a:ext cx="5663677" cy="78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>
            <a:off x="1049989" y="4756165"/>
            <a:ext cx="8903100" cy="4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0C3FF"/>
              </a:buClr>
              <a:buSzPts val="8000"/>
              <a:buFont typeface="Avenir"/>
              <a:buNone/>
            </a:pPr>
            <a:r>
              <a:rPr b="1" i="0" lang="en-US" sz="8000" u="none" cap="none" strike="noStrike">
                <a:solidFill>
                  <a:srgbClr val="80C3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b="0" i="0" sz="1400" u="none" cap="none" strike="noStrike">
              <a:solidFill>
                <a:srgbClr val="0099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000"/>
              <a:buFont typeface="Avenir"/>
              <a:buNone/>
            </a:pPr>
            <a:r>
              <a:rPr b="0" i="0" lang="en-US" sz="6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to our </a:t>
            </a:r>
            <a:r>
              <a:rPr lang="en-US" sz="6000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new sponsor</a:t>
            </a:r>
            <a:r>
              <a:rPr b="0" i="0" lang="en-US" sz="6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100" y="3872949"/>
            <a:ext cx="11510850" cy="5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1049989" y="4756165"/>
            <a:ext cx="8903056" cy="4203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0C3FF"/>
              </a:buClr>
              <a:buSzPts val="8000"/>
              <a:buFont typeface="Avenir"/>
              <a:buNone/>
            </a:pPr>
            <a:r>
              <a:rPr b="1" i="0" lang="en-US" sz="8000" u="none" cap="none" strike="noStrike">
                <a:solidFill>
                  <a:srgbClr val="80C3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b="0" i="0" sz="1400" u="none" cap="none" strike="noStrike">
              <a:solidFill>
                <a:srgbClr val="0099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000"/>
              <a:buFont typeface="Avenir"/>
              <a:buNone/>
            </a:pPr>
            <a:r>
              <a:rPr b="0" i="0" lang="en-US" sz="6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to our host </a:t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5000" y="1718508"/>
            <a:ext cx="13924500" cy="9329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lang="en-US" sz="7000"/>
              <a:t>Who doesn’t love snacks?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13408250" y="4658013"/>
            <a:ext cx="10015500" cy="26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-US"/>
              <a:t>D</a:t>
            </a: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essert brought to you by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1293445" y="2649315"/>
            <a:ext cx="8346834" cy="881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4000"/>
              <a:buFont typeface="Avenir"/>
              <a:buNone/>
            </a:pPr>
            <a:r>
              <a:rPr lang="en-US" sz="4000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Stay for networking and dessert</a:t>
            </a:r>
            <a:endParaRPr/>
          </a:p>
        </p:txBody>
      </p:sp>
      <p:pic>
        <p:nvPicPr>
          <p:cNvPr descr="Picture 3"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59709" t="0"/>
          <a:stretch/>
        </p:blipFill>
        <p:spPr>
          <a:xfrm>
            <a:off x="14543688" y="7100899"/>
            <a:ext cx="7744625" cy="44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1293450" y="4658013"/>
            <a:ext cx="10015500" cy="26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-US"/>
              <a:t>Pizza</a:t>
            </a: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brought to you by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650" y="8392372"/>
            <a:ext cx="9267100" cy="191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6"/>
          <p:cNvGrpSpPr/>
          <p:nvPr/>
        </p:nvGrpSpPr>
        <p:grpSpPr>
          <a:xfrm>
            <a:off x="14608453" y="7406957"/>
            <a:ext cx="8465612" cy="5039214"/>
            <a:chOff x="0" y="-1"/>
            <a:chExt cx="8465612" cy="5039214"/>
          </a:xfrm>
        </p:grpSpPr>
        <p:sp>
          <p:nvSpPr>
            <p:cNvPr id="159" name="Google Shape;159;p26"/>
            <p:cNvSpPr/>
            <p:nvPr/>
          </p:nvSpPr>
          <p:spPr>
            <a:xfrm>
              <a:off x="0" y="-1"/>
              <a:ext cx="8465612" cy="5039214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t/>
              </a:r>
              <a:endParaRPr b="0" i="0" sz="4000" u="none" cap="none" strike="noStrike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26"/>
            <p:cNvSpPr txBox="1"/>
            <p:nvPr/>
          </p:nvSpPr>
          <p:spPr>
            <a:xfrm>
              <a:off x="0" y="742876"/>
              <a:ext cx="8465612" cy="355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6000"/>
                <a:buFont typeface="Avenir"/>
                <a:buNone/>
              </a:pPr>
              <a:r>
                <a:rPr b="0" i="0" lang="en-US" sz="6000" u="none" cap="none" strike="noStrike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Become a Member!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6000"/>
                <a:buFont typeface="Avenir"/>
                <a:buNone/>
              </a:pPr>
              <a:r>
                <a:t/>
              </a:r>
              <a:endParaRPr b="0" i="0" sz="6000" u="none" cap="none" strike="noStrike">
                <a:solidFill>
                  <a:srgbClr val="DDDDDD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rPr b="0" i="0" lang="en-US" sz="4000" u="none" cap="none" strike="noStrike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Annual membership only $15</a:t>
              </a:r>
              <a:endParaRPr/>
            </a:p>
            <a:p>
              <a:pPr indent="0" lvl="0" marL="0" marR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ts val="4000"/>
                <a:buFont typeface="Avenir"/>
                <a:buNone/>
              </a:pPr>
              <a:r>
                <a:rPr b="0" i="0" lang="en-US" sz="4000" u="none" cap="none" strike="noStrike">
                  <a:solidFill>
                    <a:srgbClr val="DDDDDD"/>
                  </a:solidFill>
                  <a:latin typeface="Avenir"/>
                  <a:ea typeface="Avenir"/>
                  <a:cs typeface="Avenir"/>
                  <a:sym typeface="Avenir"/>
                </a:rPr>
                <a:t>Lifetime membership $150</a:t>
              </a:r>
              <a:endParaRPr/>
            </a:p>
          </p:txBody>
        </p:sp>
      </p:grpSp>
      <p:sp>
        <p:nvSpPr>
          <p:cNvPr id="161" name="Google Shape;161;p26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b="0" i="0" lang="en-US" sz="7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About BostonCHI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1309950" y="7406950"/>
            <a:ext cx="12249000" cy="48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Great speakers every </a:t>
            </a:r>
            <a:r>
              <a:rPr lang="en-US"/>
              <a:t>time!</a:t>
            </a:r>
            <a:endParaRPr b="0" i="0" sz="60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/>
          </a:p>
          <a:p>
            <a:pPr indent="-1016000" lvl="0" marL="10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September – June</a:t>
            </a:r>
            <a:endParaRPr/>
          </a:p>
          <a:p>
            <a:pPr indent="-1016000" lvl="0" marL="10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b="0" baseline="3000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nd</a:t>
            </a: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Tuesday of the month… usually</a:t>
            </a:r>
            <a:endParaRPr/>
          </a:p>
          <a:p>
            <a:pPr indent="-1016000" lvl="0" marL="101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Events with other Boston Interactions groups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1309950" y="3260100"/>
            <a:ext cx="21764100" cy="25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 non-profit, volunteer-run organization focused on Computer-Human Interaction.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/>
        </p:nvSpPr>
        <p:spPr>
          <a:xfrm>
            <a:off x="5479605" y="6127910"/>
            <a:ext cx="1981203" cy="6394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Todd</a:t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9313040" y="6036508"/>
            <a:ext cx="2133603" cy="822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Michelle</a:t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1388238" y="6036508"/>
            <a:ext cx="2610004" cy="822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Elizabeth</a:t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13170058" y="5926085"/>
            <a:ext cx="2247603" cy="822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Haijing</a:t>
            </a:r>
            <a:endParaRPr/>
          </a:p>
        </p:txBody>
      </p:sp>
      <p:pic>
        <p:nvPicPr>
          <p:cNvPr descr="Mask Group 1.png"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238" y="3313293"/>
            <a:ext cx="2540003" cy="254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k Group 3.png" id="173" name="Google Shape;17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9840" y="3313293"/>
            <a:ext cx="2540003" cy="254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k Group 4.png" id="174" name="Google Shape;17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23857" y="3313293"/>
            <a:ext cx="2540003" cy="254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20709422" y="5858217"/>
            <a:ext cx="2610003" cy="8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Bill</a:t>
            </a:r>
            <a:endParaRPr/>
          </a:p>
        </p:txBody>
      </p:sp>
      <p:pic>
        <p:nvPicPr>
          <p:cNvPr descr="todd-june2018-headshot.jpeg" id="176" name="Google Shape;176;p27"/>
          <p:cNvPicPr preferRelativeResize="0"/>
          <p:nvPr/>
        </p:nvPicPr>
        <p:blipFill rotWithShape="1">
          <a:blip r:embed="rId6">
            <a:alphaModFix/>
          </a:blip>
          <a:srcRect b="19516" l="19967" r="19963" t="808"/>
          <a:stretch/>
        </p:blipFill>
        <p:spPr>
          <a:xfrm>
            <a:off x="5392246" y="3523100"/>
            <a:ext cx="2526922" cy="2514556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5" y="21600"/>
                  <a:pt x="12953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1435937" y="7287473"/>
            <a:ext cx="2514606" cy="2514604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1388238" y="9932143"/>
            <a:ext cx="2610004" cy="822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Evo</a:t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5212905" y="7329623"/>
            <a:ext cx="2514605" cy="2514605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5165206" y="9974292"/>
            <a:ext cx="2610002" cy="8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Sampada</a:t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9122540" y="7329623"/>
            <a:ext cx="2514605" cy="2514605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9074839" y="9974292"/>
            <a:ext cx="2610003" cy="8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David</a:t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13071557" y="7329623"/>
            <a:ext cx="2514605" cy="2514605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3023857" y="9974292"/>
            <a:ext cx="2610003" cy="8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Rachel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16809138" y="5872630"/>
            <a:ext cx="2610003" cy="822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Wendy</a:t>
            </a:r>
            <a:endParaRPr/>
          </a:p>
        </p:txBody>
      </p:sp>
      <p:pic>
        <p:nvPicPr>
          <p:cNvPr descr="Image" id="186" name="Google Shape;186;p27"/>
          <p:cNvPicPr preferRelativeResize="0"/>
          <p:nvPr/>
        </p:nvPicPr>
        <p:blipFill rotWithShape="1">
          <a:blip r:embed="rId7">
            <a:alphaModFix/>
          </a:blip>
          <a:srcRect b="3972" l="2033" r="2028" t="94"/>
          <a:stretch/>
        </p:blipFill>
        <p:spPr>
          <a:xfrm>
            <a:off x="20757153" y="7427310"/>
            <a:ext cx="2514568" cy="2514510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9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20709422" y="9974292"/>
            <a:ext cx="2610003" cy="8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Sagan</a:t>
            </a:r>
            <a:endParaRPr/>
          </a:p>
        </p:txBody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1216245" y="1151667"/>
            <a:ext cx="2195151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7000"/>
              <a:buFont typeface="Avenir"/>
              <a:buNone/>
            </a:pPr>
            <a:r>
              <a:rPr b="0" i="0" lang="en-US" sz="7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BostonCHI Steering Committee</a:t>
            </a:r>
            <a:endParaRPr/>
          </a:p>
        </p:txBody>
      </p:sp>
      <p:pic>
        <p:nvPicPr>
          <p:cNvPr descr="Picture 2" id="189" name="Google Shape;189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780567" y="3219002"/>
            <a:ext cx="2514602" cy="2514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90" name="Google Shape;190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17001" y="7289802"/>
            <a:ext cx="2535721" cy="253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91" name="Google Shape;191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97773" y="7287472"/>
            <a:ext cx="2624969" cy="2624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192" name="Google Shape;192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100818" y="7307898"/>
            <a:ext cx="2545348" cy="254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193" name="Google Shape;193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084764" y="7300679"/>
            <a:ext cx="2552568" cy="255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9059963" y="9974292"/>
            <a:ext cx="2610004" cy="8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00" lIns="182800" spcFirstLastPara="1" rIns="182800" wrap="square" tIns="182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David</a:t>
            </a:r>
            <a:endParaRPr/>
          </a:p>
        </p:txBody>
      </p:sp>
      <p:pic>
        <p:nvPicPr>
          <p:cNvPr descr="Picture 7" id="195" name="Google Shape;195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788144" y="3139825"/>
            <a:ext cx="2670954" cy="267095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16841241" y="10058598"/>
            <a:ext cx="2590803" cy="639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Nicole</a:t>
            </a:r>
            <a:endParaRPr/>
          </a:p>
        </p:txBody>
      </p:sp>
      <p:pic>
        <p:nvPicPr>
          <p:cNvPr descr="Mask Group 5.png" id="197" name="Google Shape;197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866641" y="7414586"/>
            <a:ext cx="2540003" cy="254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1216245" y="11287052"/>
            <a:ext cx="11681674" cy="1887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 are always looking for people to help out!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Talk to one of us, or email: </a:t>
            </a:r>
            <a:r>
              <a:rPr b="0" i="0" lang="en-US" sz="4000" u="none" cap="none" strike="noStrike">
                <a:solidFill>
                  <a:srgbClr val="A7A7A7"/>
                </a:solidFill>
                <a:latin typeface="Avenir"/>
                <a:ea typeface="Avenir"/>
                <a:cs typeface="Avenir"/>
                <a:sym typeface="Avenir"/>
              </a:rPr>
              <a:t>chair@BostonCHI.org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